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5464014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e5464014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e5464014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e5464014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221f79a4a403cfc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221f79a4a403cfc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e5464014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e5464014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e531e866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e531e86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221f79a4a403cfc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221f79a4a403cfc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e531e866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e531e866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221f79a4a403cfc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221f79a4a403cfc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e531e866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e531e866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21f79a4a403cfc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21f79a4a403cfc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e5464014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e5464014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e5464014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e5464014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Divide Index (DDI)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3889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138"/>
              <a:t>                                                                                T</a:t>
            </a:r>
            <a:r>
              <a:rPr lang="en" sz="7138"/>
              <a:t>ao Yuan,Qian Yin,Sihan Bai</a:t>
            </a:r>
            <a:endParaRPr sz="71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1318650"/>
            <a:ext cx="15897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Rural &amp; Lang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266100" y="2571750"/>
            <a:ext cx="2265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Both populations are calculated through estimation. (inaccuracy)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Rural/urban label is assigned to each block (geograph) -&gt; Some census tracts include only rural residents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925" y="1374825"/>
            <a:ext cx="2943075" cy="36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791" y="1297000"/>
            <a:ext cx="3254562" cy="38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2942175" y="828650"/>
            <a:ext cx="2512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People with language barriers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6342150" y="828650"/>
            <a:ext cx="2512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Rural residents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29450" y="1318650"/>
            <a:ext cx="16395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Poverty &amp; Minority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257025" y="2571750"/>
            <a:ext cx="2112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Minority population are concentrated in urban centers.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distribution of poverty population might reflect the economic development.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934" y="1318650"/>
            <a:ext cx="3174064" cy="38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074" y="1318650"/>
            <a:ext cx="3127851" cy="38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2942175" y="828650"/>
            <a:ext cx="2512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Minority population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6178850" y="828650"/>
            <a:ext cx="2512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Poverty population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(Top N census tracts list for SE factors )</a:t>
            </a:r>
            <a:endParaRPr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729450" y="2078875"/>
            <a:ext cx="4380900" cy="27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Method: examination of the top-ranking areas across various SE factors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Identify census tracts consistently shown in multiple lists (threshold: overlaps exceed half the length of each list)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Goal: identify the specific issues in areas and guide the type of supports.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Incarcerated and Language - shown in top 5/10/50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Similar method used in estimating these population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Disabled and Poverty - shown in top 10/50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Disabled population and people with low-income are both concentrated in these locations.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Possible correlation between these two factors</a:t>
            </a:r>
            <a:endParaRPr/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150" y="1791550"/>
            <a:ext cx="2659824" cy="33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</a:t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729450" y="2078875"/>
            <a:ext cx="76887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Solve the challenges faced when calculating the scores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Inaccurate data (language barrier, incarcerated, rural) should be modified by collecting more reliable data and using more advanced estimation techniques.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Validation step should be added to evaluate the data and results.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Missing census tracts should be analyzed to understand the reason.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Conduct more </a:t>
            </a:r>
            <a:r>
              <a:rPr lang="en"/>
              <a:t>comprehensive</a:t>
            </a:r>
            <a:r>
              <a:rPr lang="en"/>
              <a:t>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Comparisons between factors in each census tract can </a:t>
            </a:r>
            <a:r>
              <a:rPr lang="en"/>
              <a:t>identify the most important issues in the specific census tract -&gt; inform more targeted resource allocation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The possible correlation between factors can be investigated.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Improve the front-facing interface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Static maps can only show the overall distribution; therefore, using an interactive table and map to explore data can be more effective.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DDI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911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331"/>
              <a:t>I</a:t>
            </a:r>
            <a:r>
              <a:rPr lang="en" sz="6331"/>
              <a:t>NFA (Infrastructure Access) = NIA * 0.3 + NCD * 0.3 - DNS * 0.05 - UPS * 0.05</a:t>
            </a:r>
            <a:endParaRPr sz="6331"/>
          </a:p>
          <a:p>
            <a:pPr indent="-3291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331"/>
              <a:t>SE = AGE65 + POV + LTHS + DIS</a:t>
            </a:r>
            <a:endParaRPr sz="6331"/>
          </a:p>
          <a:p>
            <a:pPr indent="-3291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331"/>
              <a:t> DDI (Digital Divide Index) = INFA + SE</a:t>
            </a:r>
            <a:endParaRPr sz="633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331"/>
          </a:p>
          <a:p>
            <a:pPr indent="-32911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331"/>
              <a:t>Digital Equity Act of 2021</a:t>
            </a:r>
            <a:endParaRPr sz="6331"/>
          </a:p>
          <a:p>
            <a:pPr indent="-32911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331"/>
              <a:t>SE (Socio-Economic) = AGE60 + INCAR + VET + DIS + MIN + RURAL + LANG + POV</a:t>
            </a:r>
            <a:endParaRPr sz="63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33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increasing DDI may be caused by the difference in DDI formula.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25" y="574525"/>
            <a:ext cx="3645624" cy="36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675" y="574525"/>
            <a:ext cx="3645624" cy="3645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1439600" y="429500"/>
            <a:ext cx="1996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2023 spring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736688" y="389750"/>
            <a:ext cx="176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2024 spring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INFA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67"/>
              <a:t>INFA (Infrastructure Access) = NIA * 0.3 + NCD * 0.3 - DNS * 0.05 - UPS * 0.05</a:t>
            </a:r>
            <a:endParaRPr sz="68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8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67"/>
              <a:t>* NIA: z-scores of the percent of population with no internet access(NIA)</a:t>
            </a:r>
            <a:endParaRPr sz="68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67"/>
              <a:t>* NCD: z-scores of the percent of population with no computing devices (NCD)</a:t>
            </a:r>
            <a:endParaRPr sz="68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67"/>
              <a:t>* DNS: z-scores of the average max download available (DNS)</a:t>
            </a:r>
            <a:endParaRPr sz="68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867"/>
              <a:t>* UPS: z-scores of the average max upload available (UPS)</a:t>
            </a:r>
            <a:endParaRPr sz="686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925" y="674425"/>
            <a:ext cx="4469074" cy="446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50" y="766650"/>
            <a:ext cx="4376852" cy="437685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1385175" y="674425"/>
            <a:ext cx="1996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2023 spring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6060875" y="594925"/>
            <a:ext cx="275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2024 spring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9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SE: Socioecnomic = AGE60 + INCAR + VET + DIS + MIN + RURAL + LANG + POV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67"/>
              <a:t>* AGE60: z-scores of the percent of population with age over 60</a:t>
            </a:r>
            <a:endParaRPr sz="72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67"/>
              <a:t>* INCAR: z-scores of the percent of i</a:t>
            </a:r>
            <a:r>
              <a:rPr lang="en" sz="7200">
                <a:solidFill>
                  <a:srgbClr val="333333"/>
                </a:solidFill>
                <a:highlight>
                  <a:srgbClr val="FFFFFF"/>
                </a:highlight>
              </a:rPr>
              <a:t>ncarcerated individuals</a:t>
            </a:r>
            <a:endParaRPr sz="726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67"/>
              <a:t>* VET: z-scores of the percent of veterans</a:t>
            </a:r>
            <a:endParaRPr sz="726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267"/>
              <a:t>* DIS: z-scores of the percent of population with disabilities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 component includes more socioeconomic factors, leading to the notable difference.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1439600" y="429500"/>
            <a:ext cx="1996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2023 spring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5736688" y="389750"/>
            <a:ext cx="176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2024 spring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50" y="832875"/>
            <a:ext cx="3332854" cy="333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604" y="852750"/>
            <a:ext cx="3293102" cy="329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VET &amp; DIS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Left: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Veterans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Right: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Disabilities</a:t>
            </a:r>
            <a:endParaRPr sz="1600"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5893" l="14719" r="7191" t="7436"/>
          <a:stretch/>
        </p:blipFill>
        <p:spPr>
          <a:xfrm>
            <a:off x="2230475" y="903250"/>
            <a:ext cx="3644052" cy="404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4122" l="14940" r="7648" t="5877"/>
          <a:stretch/>
        </p:blipFill>
        <p:spPr>
          <a:xfrm>
            <a:off x="5874525" y="903250"/>
            <a:ext cx="3374449" cy="39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60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INCAR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729450" y="2340425"/>
            <a:ext cx="2555400" cy="24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Left: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Population</a:t>
            </a:r>
            <a:r>
              <a:rPr lang="en" sz="1600"/>
              <a:t> over 60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Right: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Incarcerated</a:t>
            </a:r>
            <a:r>
              <a:rPr lang="en" sz="1600"/>
              <a:t> individuals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6041" l="15286" r="8201" t="0"/>
          <a:stretch/>
        </p:blipFill>
        <p:spPr>
          <a:xfrm>
            <a:off x="2918725" y="858325"/>
            <a:ext cx="3052252" cy="374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5687" l="14260" r="4807" t="0"/>
          <a:stretch/>
        </p:blipFill>
        <p:spPr>
          <a:xfrm>
            <a:off x="5970975" y="883913"/>
            <a:ext cx="3173023" cy="3697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